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86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dataplatform.cloud.ibm.com/analytics/notebooks/v2/73aabb12-fa26-4aaa-b584-2129d7a86a20/view?access_token=7faff1daa9c700516831ce0911de886eab69f9adc20e9a939b8653ead3af5a7b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&lt;Vadim Savenkov&gt;</a:t>
            </a:r>
          </a:p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&lt;25-Jul-2022&gt;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1195"/>
            <a:ext cx="4533509" cy="3487045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Perform exploratory Data Analysis and determine Training Labels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Exploratory Data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Determine Training Labels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data wrangling notebook as an external reference and for peer-review purposes:</a:t>
            </a:r>
          </a:p>
          <a:p>
            <a:r>
              <a:rPr lang="en-US" sz="1600" i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https://dataplatform.cloud.ibm.com/analytics/notebooks/v2/73aabb12-fa26-4aaa-b584-2129d7a86a20/view?access_token=7faff1daa9c700516831ce0911de886eab69f9adc20e9a939b8653ead3af5a7b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Double Wave 5">
            <a:extLst>
              <a:ext uri="{FF2B5EF4-FFF2-40B4-BE49-F238E27FC236}">
                <a16:creationId xmlns:a16="http://schemas.microsoft.com/office/drawing/2014/main" id="{22011EF9-D24C-F7D2-9B6E-D32CA6F916B9}"/>
              </a:ext>
            </a:extLst>
          </p:cNvPr>
          <p:cNvSpPr/>
          <p:nvPr/>
        </p:nvSpPr>
        <p:spPr>
          <a:xfrm>
            <a:off x="712618" y="4857084"/>
            <a:ext cx="2072444" cy="737061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of launches on each site</a:t>
            </a:r>
          </a:p>
        </p:txBody>
      </p:sp>
      <p:sp>
        <p:nvSpPr>
          <p:cNvPr id="10" name="Double Wave 9">
            <a:extLst>
              <a:ext uri="{FF2B5EF4-FFF2-40B4-BE49-F238E27FC236}">
                <a16:creationId xmlns:a16="http://schemas.microsoft.com/office/drawing/2014/main" id="{BC7DFCE7-B71A-7335-9133-1EE61023CCEE}"/>
              </a:ext>
            </a:extLst>
          </p:cNvPr>
          <p:cNvSpPr/>
          <p:nvPr/>
        </p:nvSpPr>
        <p:spPr>
          <a:xfrm>
            <a:off x="3415055" y="5027462"/>
            <a:ext cx="1931686" cy="777095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and occurrence of each orbit</a:t>
            </a:r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21FF9F5B-1F5A-24A7-A85A-6D3BAE9B8EC8}"/>
              </a:ext>
            </a:extLst>
          </p:cNvPr>
          <p:cNvSpPr/>
          <p:nvPr/>
        </p:nvSpPr>
        <p:spPr>
          <a:xfrm>
            <a:off x="3721069" y="6025573"/>
            <a:ext cx="2131091" cy="737061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0" dirty="0">
                <a:solidFill>
                  <a:schemeClr val="bg1"/>
                </a:solidFill>
                <a:effectLst/>
              </a:rPr>
              <a:t>Create a landing outcome label from the Outcome column </a:t>
            </a:r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E9B770D4-6249-D783-7A10-AD878F08E4A3}"/>
              </a:ext>
            </a:extLst>
          </p:cNvPr>
          <p:cNvSpPr/>
          <p:nvPr/>
        </p:nvSpPr>
        <p:spPr>
          <a:xfrm>
            <a:off x="1127907" y="5804557"/>
            <a:ext cx="1931686" cy="777095"/>
          </a:xfrm>
          <a:prstGeom prst="doubleWav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the number and occurrence of mission outcome per orbit type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5C090AC-9DC4-0E41-007C-022A03000D4D}"/>
              </a:ext>
            </a:extLst>
          </p:cNvPr>
          <p:cNvSpPr/>
          <p:nvPr/>
        </p:nvSpPr>
        <p:spPr>
          <a:xfrm>
            <a:off x="561308" y="6077951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F2D239-9D77-A054-EEEA-7F59481116A1}"/>
              </a:ext>
            </a:extLst>
          </p:cNvPr>
          <p:cNvSpPr/>
          <p:nvPr/>
        </p:nvSpPr>
        <p:spPr>
          <a:xfrm>
            <a:off x="5506720" y="5324994"/>
            <a:ext cx="345440" cy="2691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B1313EE-EC65-734B-720F-590999B2A7FF}"/>
              </a:ext>
            </a:extLst>
          </p:cNvPr>
          <p:cNvSpPr/>
          <p:nvPr/>
        </p:nvSpPr>
        <p:spPr>
          <a:xfrm>
            <a:off x="2911069" y="5185703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FF47A92-CB89-F431-DBD6-9E66CD954DE0}"/>
              </a:ext>
            </a:extLst>
          </p:cNvPr>
          <p:cNvSpPr/>
          <p:nvPr/>
        </p:nvSpPr>
        <p:spPr>
          <a:xfrm>
            <a:off x="3222920" y="6234757"/>
            <a:ext cx="345440" cy="2303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D5EF292-9B5D-89CF-5373-34612E894E2D}"/>
              </a:ext>
            </a:extLst>
          </p:cNvPr>
          <p:cNvSpPr txBox="1">
            <a:spLocks/>
          </p:cNvSpPr>
          <p:nvPr/>
        </p:nvSpPr>
        <p:spPr>
          <a:xfrm>
            <a:off x="6096000" y="1299823"/>
            <a:ext cx="5624513" cy="48048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Load Space X dataset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 value_counts for column LaunchSite to determine the number of launches  on each site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 value_counts to determine the number and occurrence of each orbit for the column Orbit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Use the method value_counts on the column Outcome to determine the number of landing_outcomes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 Using the Outcome,  create a list where the element is zero if the corresponding row in  Outcome is in the set </a:t>
            </a:r>
            <a:r>
              <a:rPr lang="en-US" sz="1600" i="0" dirty="0" err="1">
                <a:solidFill>
                  <a:srgbClr val="000000"/>
                </a:solidFill>
                <a:effectLst/>
              </a:rPr>
              <a:t>bad_outcome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; otherwise, it's one. Then assign it to the variable  </a:t>
            </a:r>
            <a:r>
              <a:rPr lang="en-US" sz="1600" i="0" dirty="0" err="1">
                <a:solidFill>
                  <a:srgbClr val="000000"/>
                </a:solidFill>
                <a:effectLst/>
              </a:rPr>
              <a:t>landing_class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 and export to csv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4E8959-9C1D-D465-16F3-C46D67242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217" y="1684467"/>
            <a:ext cx="3857625" cy="1619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39313F-AD5C-B8C7-28C4-A367174E7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680" y="2588682"/>
            <a:ext cx="230505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430901-7C70-E4F9-52CC-D870DCB67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091" y="3564404"/>
            <a:ext cx="2047875" cy="2095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A5745D-7932-64CF-435E-1CA49F077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140" y="4430519"/>
            <a:ext cx="3533775" cy="2095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2AA13C-9D91-63B6-367F-1FA806142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0531" y="5680924"/>
            <a:ext cx="4307629" cy="5299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24D85BB-B791-8BA4-D566-CAEA0DFC14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807" y="6353052"/>
            <a:ext cx="32861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6550" y="5208879"/>
            <a:ext cx="9745589" cy="11172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data visualization notebook as an external reference and for peer-review purposes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7F144-B946-4C3A-5F42-4A54D9659AFD}"/>
              </a:ext>
            </a:extLst>
          </p:cNvPr>
          <p:cNvSpPr txBox="1"/>
          <p:nvPr/>
        </p:nvSpPr>
        <p:spPr>
          <a:xfrm>
            <a:off x="1243794" y="5823340"/>
            <a:ext cx="5751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https://dataplatform.cloud.ibm.com/analytics/notebooks/v2/fc464926-fcca-4e18-b7df-d9d85949e66b/view?access_token=996a5f6ef333ad952e11e97f5e49e4cb72211af438dc90ef00f98e605ca15e04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7E4B6-3E0B-0C8A-FD0F-31B3D03D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2" y="1587629"/>
            <a:ext cx="5057775" cy="988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CFABA9-9D3B-906F-883F-E98EE2B4565B}"/>
              </a:ext>
            </a:extLst>
          </p:cNvPr>
          <p:cNvSpPr txBox="1"/>
          <p:nvPr/>
        </p:nvSpPr>
        <p:spPr>
          <a:xfrm>
            <a:off x="752792" y="1281788"/>
            <a:ext cx="22961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Pay Load Mass vs. Flight Number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DCD879-0A17-1A6A-6966-397AAC74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58" y="2960816"/>
            <a:ext cx="4564063" cy="875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6D5893-6C6C-E551-ADB0-AF557766B011}"/>
              </a:ext>
            </a:extLst>
          </p:cNvPr>
          <p:cNvSpPr txBox="1"/>
          <p:nvPr/>
        </p:nvSpPr>
        <p:spPr>
          <a:xfrm>
            <a:off x="906058" y="2652704"/>
            <a:ext cx="3670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Relationship between Flight Number and Launch 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C1FB0-65DD-563E-1945-DC62834C0EF4}"/>
              </a:ext>
            </a:extLst>
          </p:cNvPr>
          <p:cNvSpPr txBox="1"/>
          <p:nvPr/>
        </p:nvSpPr>
        <p:spPr>
          <a:xfrm>
            <a:off x="1106364" y="3834421"/>
            <a:ext cx="3670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Relationship between Payload and Launch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FE517-F252-AA89-4AEC-78A3FEA7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94" y="4181248"/>
            <a:ext cx="4784017" cy="915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4ACAB3-49B0-83B4-74D5-75E28DBCD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763" y="1802566"/>
            <a:ext cx="1926397" cy="13141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CEB967-EAC9-17A2-C37A-2452A12F7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0075" y="1807715"/>
            <a:ext cx="1797444" cy="1359620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589B5875-4770-E3D6-14B8-4D253FB52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1763" y="1327953"/>
            <a:ext cx="2017837" cy="461665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Courier New" panose="02070309020205020404" pitchFamily="49" charset="0"/>
              </a:rPr>
              <a:t>Bar chart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for the success rate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of each orbit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1C7B8-DB71-731C-4019-4DF2EFC7B1BE}"/>
              </a:ext>
            </a:extLst>
          </p:cNvPr>
          <p:cNvSpPr txBox="1"/>
          <p:nvPr/>
        </p:nvSpPr>
        <p:spPr>
          <a:xfrm>
            <a:off x="8821452" y="1288805"/>
            <a:ext cx="2529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elationship between Flight Number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and Orbit type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01460E-6AB5-9C2A-62ED-E146D711204F}"/>
              </a:ext>
            </a:extLst>
          </p:cNvPr>
          <p:cNvSpPr txBox="1"/>
          <p:nvPr/>
        </p:nvSpPr>
        <p:spPr>
          <a:xfrm>
            <a:off x="6211763" y="3267105"/>
            <a:ext cx="2529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elationship between Payload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and Orbit type</a:t>
            </a:r>
            <a:endParaRPr lang="en-US" sz="1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5A4C86-4352-4A04-C077-DD5D42317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286" y="3687490"/>
            <a:ext cx="1743624" cy="15082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DA6201-3163-E0B8-C70F-73ACAD7AC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5703" y="3709420"/>
            <a:ext cx="2102503" cy="13981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7188A2-6CD7-9734-2FDD-B2D1681D4ECE}"/>
              </a:ext>
            </a:extLst>
          </p:cNvPr>
          <p:cNvSpPr txBox="1"/>
          <p:nvPr/>
        </p:nvSpPr>
        <p:spPr>
          <a:xfrm>
            <a:off x="8813126" y="3264090"/>
            <a:ext cx="172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Get the average launch success trend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011" y="1375727"/>
            <a:ext cx="9522070" cy="376110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</a:rPr>
              <a:t>Performed SQL queries:</a:t>
            </a:r>
            <a:endParaRPr lang="en-US" sz="160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400" i="0" dirty="0">
                <a:solidFill>
                  <a:srgbClr val="000000"/>
                </a:solidFill>
                <a:effectLst/>
              </a:rPr>
              <a:t>Display the names of the unique launch sites in the space mission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5 records where launch sites begin with the string 'CCA’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the total payload mass carried by boosters launched by NASA (CRS)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Display average payload mass carried by booster version F9 v1.1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date when the first successful landing outcome in the ground pad was achieved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names of the boosters which have success in drone ship and have payload mass greater than 4000 but less than 6000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total number of successful and failed mission outcomes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names of the 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booster_versions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 which have carried the maximum payload mass. Use a subquery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List the records which will display the month names, failure landing_outcomes in drone ship, booster versions, land 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launch_site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 for the months in the year 2015</a:t>
            </a:r>
          </a:p>
          <a:p>
            <a:r>
              <a:rPr lang="en-US" sz="1400" i="0" dirty="0">
                <a:solidFill>
                  <a:srgbClr val="000000"/>
                </a:solidFill>
                <a:effectLst/>
              </a:rPr>
              <a:t>Rank the count of successful landing_outcomes between the date 04-06-2010 and 20-03-2017 in descending order</a:t>
            </a:r>
          </a:p>
          <a:p>
            <a:endParaRPr lang="en-US" sz="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Check the URL of the completed EDA with SQL notebook as an external reference and for peer-review purposes:</a:t>
            </a:r>
          </a:p>
          <a:p>
            <a:pPr marL="0" indent="0" algn="l">
              <a:buNone/>
            </a:pPr>
            <a:r>
              <a:rPr lang="en-US" sz="1200" i="1" dirty="0">
                <a:solidFill>
                  <a:srgbClr val="FF0000"/>
                </a:solidFill>
                <a:effectLst/>
              </a:rPr>
              <a:t>https://dataplatform.cloud.ibm.com/analytics/notebooks/v2/3a3b2825-c2ea-44e9-9a5e-8cccb7089425/view?access_token=3479b0aed35eca835f5ea02b8c585d7da2722c7c3fbbc9b7ac950b184beea794</a:t>
            </a:r>
          </a:p>
          <a:p>
            <a:pPr algn="l"/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80967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lines, etc. were added to a folium map to analyze geographical patterns about launch sites and check the proximity to various locations </a:t>
            </a: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Check the URL of the completed interactive map with Folium notebook as an external reference and for peer-review purposes: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AF9F-F027-199A-6DE5-9D1DC2F7044E}"/>
              </a:ext>
            </a:extLst>
          </p:cNvPr>
          <p:cNvSpPr txBox="1"/>
          <p:nvPr/>
        </p:nvSpPr>
        <p:spPr>
          <a:xfrm>
            <a:off x="2209800" y="53792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https://dataplatform.cloud.ibm.com/analytics/notebooks/v2/d00ac88b-484b-4c72-b999-64fc3d1b7d5c/view?access_token=a3c8bba52db1e2492850c95455973df3339af6c7360e242dfbc7ca190c03fe4a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D57F0-7873-489C-4DFC-C3ABB456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5" y="2148702"/>
            <a:ext cx="4448175" cy="2683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F7020-2B72-D829-9BFA-0ACC7A339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06" y="3556636"/>
            <a:ext cx="2825147" cy="1350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88FB0-0E71-44C3-4F91-25ABCB47D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06930"/>
            <a:ext cx="1714500" cy="1276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4DC5D-1459-3510-DD44-4FE67F1B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212" y="2128192"/>
            <a:ext cx="1318547" cy="1300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EA33EB-9E6C-844A-F9E7-EF61690C2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295" y="2288058"/>
            <a:ext cx="1704975" cy="981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7FBC28-9AFE-68EE-12CB-FCE392CA5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0787" y="3534276"/>
            <a:ext cx="2441925" cy="13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8848" y="1336573"/>
            <a:ext cx="5918963" cy="30308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 success count interactive dashboard using records for 4 SpaceX launch sites was created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rgbClr val="3B3835"/>
                </a:solidFill>
                <a:effectLst/>
              </a:rPr>
              <a:t>KSC LC 39A had highest number of successful among other sites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77EB7F-4D03-0BEB-0713-A65E986F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7" y="2664805"/>
            <a:ext cx="5363094" cy="1895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E64F5-D526-E3B8-C46C-C422B558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17" y="4876306"/>
            <a:ext cx="7254240" cy="16387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411A2E-A11F-9438-67A4-8C4086EA0F1F}"/>
              </a:ext>
            </a:extLst>
          </p:cNvPr>
          <p:cNvSpPr txBox="1"/>
          <p:nvPr/>
        </p:nvSpPr>
        <p:spPr>
          <a:xfrm>
            <a:off x="6360372" y="3577486"/>
            <a:ext cx="5618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https://dataplatform.cloud.ibm.com/analytics/notebooks/v2/9ba9ef50-fa6f-4691-a843-8bc3f7d64930/view?access_token=59c280f8400fa4d08766473eed5ef184ee3b74e7fac383b8b7852c1eebcb3db8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D4417-DF22-C758-FF87-161496DE37DB}"/>
              </a:ext>
            </a:extLst>
          </p:cNvPr>
          <p:cNvSpPr txBox="1"/>
          <p:nvPr/>
        </p:nvSpPr>
        <p:spPr>
          <a:xfrm>
            <a:off x="6315757" y="2203140"/>
            <a:ext cx="5211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interactive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Dash notebook as an external reference and for peer-review purposes: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9" y="4944745"/>
            <a:ext cx="5361972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Check the URL of the completed predictive analysis notebook as an external reference and for peer-review purposes:</a:t>
            </a:r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6EF10-8904-DBF4-C0E5-F69E04D10064}"/>
              </a:ext>
            </a:extLst>
          </p:cNvPr>
          <p:cNvSpPr txBox="1"/>
          <p:nvPr/>
        </p:nvSpPr>
        <p:spPr>
          <a:xfrm>
            <a:off x="934720" y="5780880"/>
            <a:ext cx="560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https://dataplatform.cloud.ibm.com/analytics/notebooks/v2/0f4e4952-ff64-456f-872c-93fc410d26b9/view?access_token=5b1b519bce5312c0194f6075a37b0e50dba908c9d5846de4d477d56485e743e3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8450C5-276F-A3D1-341A-0BAB203C3130}"/>
              </a:ext>
            </a:extLst>
          </p:cNvPr>
          <p:cNvSpPr txBox="1">
            <a:spLocks/>
          </p:cNvSpPr>
          <p:nvPr/>
        </p:nvSpPr>
        <p:spPr>
          <a:xfrm>
            <a:off x="770011" y="1510665"/>
            <a:ext cx="5361972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KNN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705737"/>
            <a:ext cx="5254875" cy="3933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Decision Tree model performed the best for the training data set with a score of 0.87.</a:t>
            </a: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Low weighted payloads perform better than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The success rates for SpaceX launches are directly proportional time in years they will eventually perfect the launches.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KSC LC 39A launch site had the highest success count among all the other sites.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rgbClr val="3B3835"/>
                </a:solidFill>
                <a:effectLst/>
                <a:latin typeface="+mn-lt"/>
              </a:rPr>
              <a:t>Orbit GEO, HEO, SSO, ES L1 has the best Success Rate.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70974"/>
            <a:ext cx="10657481" cy="475623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and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Building a Dashboard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786018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b="0" i="0" dirty="0">
                <a:solidFill>
                  <a:srgbClr val="333333"/>
                </a:solidFill>
                <a:effectLst/>
                <a:latin typeface="+mn-lt"/>
              </a:rPr>
              <a:t>SpaceX advertises Falcon 9 rocket launches on its website, with a cost of 62 million dollars; other providers cost upward of 165 million dollars each, much of the savings because SpaceX can reuse the first stage. 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 objective is to predict if the first stage of the SpaceX Falcon 9 will land successfully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21342"/>
            <a:ext cx="10104817" cy="563665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+mn-lt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One Hot Encoding data field for Machine Learning and data cleaning of null values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b="0" i="0" dirty="0">
                <a:solidFill>
                  <a:srgbClr val="000000"/>
                </a:solidFill>
                <a:effectLst/>
                <a:latin typeface="+mn-lt"/>
              </a:rPr>
              <a:t>Find the best Hyperparameter for SVM, Classification Trees, and Logistic Regression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n-lt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3772" y="1875054"/>
            <a:ext cx="5295828" cy="4351338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SpaceX launch data that is gathered from the SpaceX REST API.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This API will give us data about launches, including information about the rocket used, payload delivered, launch specifications, landing specifications, and landing outcome.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The SpaceX REST API endpoints, or URL, starts with api.spacexdata.com/v4/.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B3835"/>
                </a:solidFill>
                <a:effectLst/>
              </a:rPr>
              <a:t>Another popular data source for obtaining Falcon 9 Launch data is web scraping Wikipedia using Beautiful Soup. 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Flow Chart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Double Wave 1">
            <a:extLst>
              <a:ext uri="{FF2B5EF4-FFF2-40B4-BE49-F238E27FC236}">
                <a16:creationId xmlns:a16="http://schemas.microsoft.com/office/drawing/2014/main" id="{C7EB13DF-8C62-C8D3-F8F0-D6FA0B57739E}"/>
              </a:ext>
            </a:extLst>
          </p:cNvPr>
          <p:cNvSpPr/>
          <p:nvPr/>
        </p:nvSpPr>
        <p:spPr>
          <a:xfrm>
            <a:off x="6294120" y="2056939"/>
            <a:ext cx="15646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Space X REST API data</a:t>
            </a:r>
          </a:p>
        </p:txBody>
      </p:sp>
      <p:sp>
        <p:nvSpPr>
          <p:cNvPr id="7" name="Double Wave 6">
            <a:extLst>
              <a:ext uri="{FF2B5EF4-FFF2-40B4-BE49-F238E27FC236}">
                <a16:creationId xmlns:a16="http://schemas.microsoft.com/office/drawing/2014/main" id="{26A6DBDD-8EC7-591F-7E51-09388A38DF3F}"/>
              </a:ext>
            </a:extLst>
          </p:cNvPr>
          <p:cNvSpPr/>
          <p:nvPr/>
        </p:nvSpPr>
        <p:spPr>
          <a:xfrm>
            <a:off x="8166132" y="2056939"/>
            <a:ext cx="19202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Space X data JSON request</a:t>
            </a:r>
          </a:p>
        </p:txBody>
      </p:sp>
      <p:sp>
        <p:nvSpPr>
          <p:cNvPr id="8" name="Double Wave 7">
            <a:extLst>
              <a:ext uri="{FF2B5EF4-FFF2-40B4-BE49-F238E27FC236}">
                <a16:creationId xmlns:a16="http://schemas.microsoft.com/office/drawing/2014/main" id="{3B2B6062-9643-E2A7-E489-7F89E961B434}"/>
              </a:ext>
            </a:extLst>
          </p:cNvPr>
          <p:cNvSpPr/>
          <p:nvPr/>
        </p:nvSpPr>
        <p:spPr>
          <a:xfrm>
            <a:off x="10393744" y="2056939"/>
            <a:ext cx="17043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Space X data to DF</a:t>
            </a:r>
          </a:p>
        </p:txBody>
      </p:sp>
      <p:sp>
        <p:nvSpPr>
          <p:cNvPr id="9" name="Double Wave 8">
            <a:extLst>
              <a:ext uri="{FF2B5EF4-FFF2-40B4-BE49-F238E27FC236}">
                <a16:creationId xmlns:a16="http://schemas.microsoft.com/office/drawing/2014/main" id="{B4FF6320-199B-ED21-5086-945193DE09E1}"/>
              </a:ext>
            </a:extLst>
          </p:cNvPr>
          <p:cNvSpPr/>
          <p:nvPr/>
        </p:nvSpPr>
        <p:spPr>
          <a:xfrm>
            <a:off x="8125492" y="3280097"/>
            <a:ext cx="2059908" cy="1035683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 data and export to csv</a:t>
            </a:r>
          </a:p>
        </p:txBody>
      </p:sp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B2FE39AB-3B96-035D-44F4-9C6892DB02D0}"/>
              </a:ext>
            </a:extLst>
          </p:cNvPr>
          <p:cNvSpPr/>
          <p:nvPr/>
        </p:nvSpPr>
        <p:spPr>
          <a:xfrm>
            <a:off x="7835996" y="1425624"/>
            <a:ext cx="2326640" cy="549049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 X REST API</a:t>
            </a:r>
          </a:p>
        </p:txBody>
      </p:sp>
      <p:sp>
        <p:nvSpPr>
          <p:cNvPr id="10" name="Callout: Up Arrow 9">
            <a:extLst>
              <a:ext uri="{FF2B5EF4-FFF2-40B4-BE49-F238E27FC236}">
                <a16:creationId xmlns:a16="http://schemas.microsoft.com/office/drawing/2014/main" id="{4F372635-5CFD-1C6E-DFE2-1CFA26F3E030}"/>
              </a:ext>
            </a:extLst>
          </p:cNvPr>
          <p:cNvSpPr/>
          <p:nvPr/>
        </p:nvSpPr>
        <p:spPr>
          <a:xfrm>
            <a:off x="7913418" y="5677343"/>
            <a:ext cx="2326640" cy="54904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Scraping</a:t>
            </a:r>
          </a:p>
        </p:txBody>
      </p:sp>
      <p:sp>
        <p:nvSpPr>
          <p:cNvPr id="13" name="Double Wave 12">
            <a:extLst>
              <a:ext uri="{FF2B5EF4-FFF2-40B4-BE49-F238E27FC236}">
                <a16:creationId xmlns:a16="http://schemas.microsoft.com/office/drawing/2014/main" id="{792ECED6-6EFD-0198-AE7A-AC7497563A40}"/>
              </a:ext>
            </a:extLst>
          </p:cNvPr>
          <p:cNvSpPr/>
          <p:nvPr/>
        </p:nvSpPr>
        <p:spPr>
          <a:xfrm>
            <a:off x="6197632" y="4562649"/>
            <a:ext cx="1927860" cy="950162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HTML response from Wiki</a:t>
            </a:r>
          </a:p>
        </p:txBody>
      </p:sp>
      <p:sp>
        <p:nvSpPr>
          <p:cNvPr id="14" name="Double Wave 13">
            <a:extLst>
              <a:ext uri="{FF2B5EF4-FFF2-40B4-BE49-F238E27FC236}">
                <a16:creationId xmlns:a16="http://schemas.microsoft.com/office/drawing/2014/main" id="{4B5E3DDB-9633-F2E7-8CB3-B577451806F9}"/>
              </a:ext>
            </a:extLst>
          </p:cNvPr>
          <p:cNvSpPr/>
          <p:nvPr/>
        </p:nvSpPr>
        <p:spPr>
          <a:xfrm>
            <a:off x="8238602" y="4598961"/>
            <a:ext cx="20599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data using Beautiful Soup</a:t>
            </a:r>
          </a:p>
        </p:txBody>
      </p:sp>
      <p:sp>
        <p:nvSpPr>
          <p:cNvPr id="11" name="Arrow: Left-Right-Up 10">
            <a:extLst>
              <a:ext uri="{FF2B5EF4-FFF2-40B4-BE49-F238E27FC236}">
                <a16:creationId xmlns:a16="http://schemas.microsoft.com/office/drawing/2014/main" id="{B588C691-B423-F5B9-DE07-6F9539FAB1A7}"/>
              </a:ext>
            </a:extLst>
          </p:cNvPr>
          <p:cNvSpPr/>
          <p:nvPr/>
        </p:nvSpPr>
        <p:spPr>
          <a:xfrm rot="5400000">
            <a:off x="6678946" y="3271456"/>
            <a:ext cx="1216152" cy="99107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uble Wave 14">
            <a:extLst>
              <a:ext uri="{FF2B5EF4-FFF2-40B4-BE49-F238E27FC236}">
                <a16:creationId xmlns:a16="http://schemas.microsoft.com/office/drawing/2014/main" id="{F5A331F6-2534-923A-F1E8-6DC05CCAF437}"/>
              </a:ext>
            </a:extLst>
          </p:cNvPr>
          <p:cNvSpPr/>
          <p:nvPr/>
        </p:nvSpPr>
        <p:spPr>
          <a:xfrm>
            <a:off x="10393744" y="3385980"/>
            <a:ext cx="1564640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Consolidated data</a:t>
            </a:r>
          </a:p>
        </p:txBody>
      </p:sp>
      <p:sp>
        <p:nvSpPr>
          <p:cNvPr id="16" name="Double Wave 15">
            <a:extLst>
              <a:ext uri="{FF2B5EF4-FFF2-40B4-BE49-F238E27FC236}">
                <a16:creationId xmlns:a16="http://schemas.microsoft.com/office/drawing/2014/main" id="{756D4829-CA61-4430-F4D5-4E785EBA8E44}"/>
              </a:ext>
            </a:extLst>
          </p:cNvPr>
          <p:cNvSpPr/>
          <p:nvPr/>
        </p:nvSpPr>
        <p:spPr>
          <a:xfrm>
            <a:off x="10433457" y="4623582"/>
            <a:ext cx="1704308" cy="9144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Space X DF by parsing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328775"/>
            <a:ext cx="5682298" cy="527522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Request rocket launch data from SpaceX API with the following URL:</a:t>
            </a:r>
            <a:endParaRPr lang="en-US" sz="22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To make the requested JSON results more consistent, use the static response object</a:t>
            </a:r>
            <a:r>
              <a:rPr lang="en-US" sz="1600" i="0" dirty="0">
                <a:solidFill>
                  <a:srgbClr val="000000"/>
                </a:solidFill>
                <a:effectLst/>
              </a:rPr>
              <a:t>: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dirty="0"/>
              <a:t>Use the json_normalize method to convert the JSON result into a data frame: 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Get the API again to get information about the launches using the following IDs: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rocket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payloads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launchpad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and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cores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US" altLang="en-US" sz="1600" dirty="0">
                <a:solidFill>
                  <a:srgbClr val="000000"/>
                </a:solidFill>
              </a:rPr>
              <a:t>Use Global Variables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Construct a new dataset and combine columns into the dictionary:</a:t>
            </a:r>
          </a:p>
          <a:p>
            <a:r>
              <a:rPr lang="en-US" sz="1600" dirty="0"/>
              <a:t>Create a data frame from a dictionary:</a:t>
            </a:r>
          </a:p>
          <a:p>
            <a:r>
              <a:rPr lang="en-US" sz="1600" dirty="0"/>
              <a:t>Filter data frame to only include Falcon 9 launches:</a:t>
            </a:r>
          </a:p>
          <a:p>
            <a:endParaRPr lang="en-US" sz="1600" dirty="0"/>
          </a:p>
          <a:p>
            <a:r>
              <a:rPr lang="en-US" sz="1600" dirty="0"/>
              <a:t>Clean data frame and export to csv: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9" y="1571554"/>
            <a:ext cx="4640263" cy="4454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Get requests to the SpaceX API and to do some basic data wrangling and formatting: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Request to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Clean the requested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SpaceX API calls notebook as an external reference and for peer-review purposes: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FF0000"/>
                </a:solidFill>
              </a:rPr>
              <a:t>https://dataplatform.cloud.ibm.com/analytics/notebooks/v2/4c5bba63-b127-4624-aa8b-e763cdb318cd/view?access_token=aca1d3d21827d7fa29605d1436f3c11df53a16bfb604f012dc05fa26e43f8e0a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F2194-6832-CDBA-B10A-D00AA4B8E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93" y="1604612"/>
            <a:ext cx="3533775" cy="618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9CEF1-4863-EEEE-6847-4757BD6F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97" y="2703071"/>
            <a:ext cx="5019675" cy="247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EDB249-6E3B-A2DF-A2B4-CCDD3C41C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400" y="3334593"/>
            <a:ext cx="3179128" cy="291349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111A80E5-BF86-ED9D-54A2-BC7096B2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0C5ACAD9-C6E8-E63E-A10A-9FCA4F7EF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0134"/>
            <a:ext cx="184731" cy="369332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C8A6A6-1510-5584-70EA-8F3477833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624" y="4719723"/>
            <a:ext cx="4190015" cy="214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77064E-536F-26C7-5236-BF637EB84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047" y="4087207"/>
            <a:ext cx="1762125" cy="209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6FC3F6-C60F-9A0D-5AA4-8C8BC975A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6372" y="4085791"/>
            <a:ext cx="1447800" cy="1714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88F513-08FA-F3D9-056F-8CE17F259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8047" y="4316783"/>
            <a:ext cx="1552575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840EE5-2860-C36B-D9C0-834251BCCD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0172" y="4305427"/>
            <a:ext cx="1428750" cy="2000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4994DC-5574-F249-D934-D8EA74E21D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7370" y="5040327"/>
            <a:ext cx="1907477" cy="1446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179D9B1-7B16-C2A5-C284-686A4E8C05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5833" y="5639234"/>
            <a:ext cx="4105275" cy="209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3211A2-0F4F-411E-89A3-DBC3C950E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997" y="6247354"/>
            <a:ext cx="40671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24950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Web scrap Falcon 9 launch records with Beautiful Soup: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Extract a Falcon 9 launch records HTML table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Parse the table and convert it into a 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Check the URL of the completed web scraping notebook as an external reference and for peer-review purposes: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FF0000"/>
                </a:solidFill>
              </a:rPr>
              <a:t>https://dataplatform.cloud.ibm.com/analytics/notebooks/v2/97848632-67a7-43b2-8698-2807a466794e/view?access_token=2e0bc2c9927cd1af3916fa8710d49c1eee2bb57238ade5c7d3361f196162663d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6096000" y="1729989"/>
            <a:ext cx="5624513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Perform an HTTP GET method to request the Falcon9 Launch HTML page, as an HTTP response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Create a Beautiful Soup object from the HTML response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Extract all column/variable names from the HTML table header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Create a data frame by parsing the launch HTML tables and filling in the parsed launch record values into the dictionary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r>
              <a:rPr lang="en-US" sz="1600" i="0" dirty="0">
                <a:solidFill>
                  <a:srgbClr val="000000"/>
                </a:solidFill>
                <a:effectLst/>
              </a:rPr>
              <a:t> Create a data frame and export it to CSV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11656-D5EC-BCEA-CD70-E9E282FC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672" y="2662462"/>
            <a:ext cx="2362200" cy="314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B471B8-D9BB-74CD-EF3D-163E04C9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61695"/>
            <a:ext cx="5438775" cy="19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557021-5B08-B351-8865-3230CA036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172" y="3429000"/>
            <a:ext cx="3505200" cy="17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6A9D66-029B-41B7-2C71-EFD4ABCA1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9608" y="3486150"/>
            <a:ext cx="895350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7F858F-8A3C-E968-E339-A3D534726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683" y="4034631"/>
            <a:ext cx="2609850" cy="361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E3A871-E14F-8EE0-DF33-D48B6DB72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477" y="4086460"/>
            <a:ext cx="2684389" cy="2582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9368DE-013A-C876-6A8A-A68B13768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4774" y="5062420"/>
            <a:ext cx="3009900" cy="21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5A042-1B0F-99C6-5FC8-B15A0BA9F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3671" y="5618756"/>
            <a:ext cx="2114550" cy="238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BBD9B-DD4B-9435-23FA-A8E9758E1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9449" y="5879017"/>
            <a:ext cx="35718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</TotalTime>
  <Words>2314</Words>
  <Application>Microsoft Office PowerPoint</Application>
  <PresentationFormat>Widescreen</PresentationFormat>
  <Paragraphs>340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Vadim Savenkov</cp:lastModifiedBy>
  <cp:revision>215</cp:revision>
  <dcterms:created xsi:type="dcterms:W3CDTF">2021-04-29T18:58:34Z</dcterms:created>
  <dcterms:modified xsi:type="dcterms:W3CDTF">2022-07-27T15:35:37Z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